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6" r:id="rId1"/>
    <p:sldMasterId id="2147483788" r:id="rId2"/>
    <p:sldMasterId id="2147483800" r:id="rId3"/>
    <p:sldMasterId id="2147483872" r:id="rId4"/>
    <p:sldMasterId id="2147483896" r:id="rId5"/>
  </p:sldMasterIdLst>
  <p:notesMasterIdLst>
    <p:notesMasterId r:id="rId39"/>
  </p:notesMasterIdLst>
  <p:handoutMasterIdLst>
    <p:handoutMasterId r:id="rId40"/>
  </p:handoutMasterIdLst>
  <p:sldIdLst>
    <p:sldId id="287" r:id="rId6"/>
    <p:sldId id="288" r:id="rId7"/>
    <p:sldId id="298" r:id="rId8"/>
    <p:sldId id="299" r:id="rId9"/>
    <p:sldId id="300" r:id="rId10"/>
    <p:sldId id="301" r:id="rId11"/>
    <p:sldId id="302" r:id="rId12"/>
    <p:sldId id="294" r:id="rId13"/>
    <p:sldId id="303" r:id="rId14"/>
    <p:sldId id="296" r:id="rId15"/>
    <p:sldId id="257" r:id="rId16"/>
    <p:sldId id="258" r:id="rId17"/>
    <p:sldId id="259" r:id="rId18"/>
    <p:sldId id="260" r:id="rId19"/>
    <p:sldId id="261" r:id="rId20"/>
    <p:sldId id="262" r:id="rId21"/>
    <p:sldId id="265" r:id="rId22"/>
    <p:sldId id="263" r:id="rId23"/>
    <p:sldId id="266" r:id="rId24"/>
    <p:sldId id="264" r:id="rId25"/>
    <p:sldId id="267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68" r:id="rId37"/>
    <p:sldId id="297" r:id="rId3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61E59AB-F97B-DD46-8E6F-719D5F08257E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BB4BA02-E66D-9740-A16C-5A20A788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87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0FFBBCF-669D-5D44-8F1F-0CBA149E1B81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497438E-16B5-014A-831C-3DD170B3D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7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438E-16B5-014A-831C-3DD170B3D7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5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438E-16B5-014A-831C-3DD170B3D7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438E-16B5-014A-831C-3DD170B3D7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64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438E-16B5-014A-831C-3DD170B3D7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5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438E-16B5-014A-831C-3DD170B3D7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68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438E-16B5-014A-831C-3DD170B3D7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0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2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3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47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03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93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69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3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1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96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9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4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51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40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2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5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6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75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7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48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06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2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7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96251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24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20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4010335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D3C537-9F5E-46FA-8284-25DEA7632FF1}" type="datetimeFigureOut">
              <a:rPr lang="en-US" smtClean="0">
                <a:solidFill>
                  <a:srgbClr val="099BDD"/>
                </a:solidFill>
              </a:rPr>
              <a:pPr/>
              <a:t>2/23/2017</a:t>
            </a:fld>
            <a:endParaRPr lang="en-US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006FE3-A1B1-4131-A86C-84A52EB0539A}" type="slidenum">
              <a:rPr lang="en-US" smtClean="0">
                <a:solidFill>
                  <a:srgbClr val="099BDD"/>
                </a:solidFill>
              </a:rPr>
              <a:pPr/>
              <a:t>‹#›</a:t>
            </a:fld>
            <a:endParaRPr lang="en-US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62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96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2656566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2656564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23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1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57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2120054"/>
            <a:ext cx="4594860" cy="4114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2147487"/>
            <a:ext cx="24003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33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2211494"/>
            <a:ext cx="459486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2150621"/>
            <a:ext cx="24003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54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98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74638"/>
            <a:ext cx="180178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979968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70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96251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41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4010335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D3C537-9F5E-46FA-8284-25DEA7632FF1}" type="datetimeFigureOut">
              <a:rPr lang="en-US" smtClean="0">
                <a:solidFill>
                  <a:srgbClr val="099BDD"/>
                </a:solidFill>
              </a:rPr>
              <a:pPr/>
              <a:t>2/23/2017</a:t>
            </a:fld>
            <a:endParaRPr lang="en-US">
              <a:solidFill>
                <a:srgbClr val="099B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99BD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006FE3-A1B1-4131-A86C-84A52EB0539A}" type="slidenum">
              <a:rPr lang="en-US" smtClean="0">
                <a:solidFill>
                  <a:srgbClr val="099BDD"/>
                </a:solidFill>
              </a:rPr>
              <a:pPr/>
              <a:t>‹#›</a:t>
            </a:fld>
            <a:endParaRPr lang="en-US">
              <a:solidFill>
                <a:srgbClr val="099B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26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83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2656566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2656564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7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20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44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2120054"/>
            <a:ext cx="4594860" cy="4114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2147487"/>
            <a:ext cx="24003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61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2211494"/>
            <a:ext cx="459486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2150621"/>
            <a:ext cx="24003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49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88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74638"/>
            <a:ext cx="180178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979968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98006FE3-A1B1-4131-A86C-84A52EB0539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0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09CDE-55F4-A84A-AD8F-7B28DF8373C3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5476-04EA-2B44-9A91-1660DABC46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1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DD3C537-9F5E-46FA-8284-25DEA7632F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8006FE3-A1B1-4131-A86C-84A52EB053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5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6422855"/>
            <a:ext cx="2250671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pPr defTabSz="685800"/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 defTabSz="685800"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6422855"/>
            <a:ext cx="3783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pPr defTabSz="6858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pPr defTabSz="685800"/>
            <a:fld id="{98006FE3-A1B1-4131-A86C-84A52EB0539A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36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6422855"/>
            <a:ext cx="2250671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pPr defTabSz="685800"/>
            <a:fld id="{3DD3C537-9F5E-46FA-8284-25DEA7632FF1}" type="datetimeFigureOut">
              <a:rPr lang="en-US" smtClean="0">
                <a:solidFill>
                  <a:srgbClr val="FFFFFF"/>
                </a:solidFill>
              </a:rPr>
              <a:pPr defTabSz="685800"/>
              <a:t>2/23/2017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6422855"/>
            <a:ext cx="3783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pPr defTabSz="6858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pPr defTabSz="685800"/>
            <a:fld id="{98006FE3-A1B1-4131-A86C-84A52EB0539A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80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5" Type="http://schemas.openxmlformats.org/officeDocument/2006/relationships/hyperlink" Target="http://security.engineering/talks/journalists2017/" TargetMode="Externa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mp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5" Type="http://schemas.openxmlformats.org/officeDocument/2006/relationships/hyperlink" Target="http://security.engineering/talks/journalists2017/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mp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mp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tmp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tmp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tmp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4692"/>
            <a:ext cx="6858000" cy="17907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Cybersecurity for Journalists</a:t>
            </a:r>
            <a:b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(and Everyone!)</a:t>
            </a: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4113"/>
            <a:ext cx="6858000" cy="141327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gency FB" panose="020B0503020202020204" pitchFamily="34" charset="0"/>
              </a:rPr>
              <a:t>Thursday, February 23, 2017</a:t>
            </a:r>
          </a:p>
          <a:p>
            <a:r>
              <a:rPr lang="en-US" sz="3000" b="1" dirty="0">
                <a:solidFill>
                  <a:schemeClr val="bg1"/>
                </a:solidFill>
                <a:latin typeface="Agency FB" panose="020B0503020202020204" pitchFamily="34" charset="0"/>
              </a:rPr>
              <a:t>Media School</a:t>
            </a:r>
          </a:p>
          <a:p>
            <a:r>
              <a:rPr lang="en-US" sz="3000" b="1" dirty="0">
                <a:solidFill>
                  <a:schemeClr val="bg1"/>
                </a:solidFill>
                <a:latin typeface="Agency FB" panose="020B0503020202020204" pitchFamily="34" charset="0"/>
              </a:rPr>
              <a:t>Indiana University </a:t>
            </a:r>
          </a:p>
        </p:txBody>
      </p:sp>
    </p:spTree>
    <p:extLst>
      <p:ext uri="{BB962C8B-B14F-4D97-AF65-F5344CB8AC3E}">
        <p14:creationId xmlns:p14="http://schemas.microsoft.com/office/powerpoint/2010/main" val="37963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4693"/>
            <a:ext cx="6858000" cy="68027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R</a:t>
            </a:r>
            <a:r>
              <a:rPr lang="en-US" b="1" cap="none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esources</a:t>
            </a:r>
            <a:endParaRPr lang="en-US" b="1" dirty="0">
              <a:solidFill>
                <a:schemeClr val="bg1">
                  <a:lumMod val="10000"/>
                  <a:lumOff val="9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11" y="2173245"/>
            <a:ext cx="8044249" cy="3660689"/>
          </a:xfrm>
        </p:spPr>
        <p:txBody>
          <a:bodyPr>
            <a:noAutofit/>
          </a:bodyPr>
          <a:lstStyle/>
          <a:p>
            <a:pPr lvl="1" algn="l"/>
            <a:endParaRPr lang="en-US" sz="2700" b="1" dirty="0">
              <a:solidFill>
                <a:schemeClr val="bg1"/>
              </a:solidFill>
              <a:hlinkClick r:id="rId5"/>
            </a:endParaRPr>
          </a:p>
          <a:p>
            <a:pPr lvl="1" algn="l"/>
            <a:r>
              <a:rPr lang="en-US" sz="2700" b="1" dirty="0">
                <a:solidFill>
                  <a:srgbClr val="FFFFFF"/>
                </a:solidFill>
                <a:hlinkClick r:id="rId5"/>
              </a:rPr>
              <a:t>http://security.engineering/talks/journalists2017/</a:t>
            </a:r>
            <a:r>
              <a:rPr lang="en-US" sz="2700" b="1" dirty="0">
                <a:solidFill>
                  <a:srgbClr val="FFFFFF"/>
                </a:solidFill>
              </a:rPr>
              <a:t> 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700" b="1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Susan Sons’ – Cybersecurity Basics &amp; Strategies</a:t>
            </a:r>
          </a:p>
          <a:p>
            <a:pPr algn="l"/>
            <a:endParaRPr lang="en-US" sz="600" b="1" dirty="0">
              <a:solidFill>
                <a:schemeClr val="bg1">
                  <a:lumMod val="10000"/>
                  <a:lumOff val="9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These slides</a:t>
            </a:r>
          </a:p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18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4014"/>
            <a:ext cx="7772400" cy="2112278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Protecting Sources</a:t>
            </a:r>
            <a:br>
              <a:rPr lang="en-US" sz="5400" b="1" dirty="0" smtClean="0"/>
            </a:br>
            <a:r>
              <a:rPr lang="en-US" sz="5400" b="1" dirty="0" smtClean="0"/>
              <a:t>in the Digital Age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000" b="1" dirty="0" smtClean="0"/>
              <a:t>Anthony Fargo, Ph.D.</a:t>
            </a:r>
          </a:p>
          <a:p>
            <a:r>
              <a:rPr lang="en-US" sz="3000" b="1" dirty="0" smtClean="0"/>
              <a:t>Associate Professor, Media School</a:t>
            </a:r>
          </a:p>
          <a:p>
            <a:r>
              <a:rPr lang="en-US" sz="3000" b="1" dirty="0" smtClean="0"/>
              <a:t>Director, Center for International Media Law</a:t>
            </a:r>
          </a:p>
          <a:p>
            <a:r>
              <a:rPr lang="en-US" sz="3000" b="1" dirty="0" smtClean="0"/>
              <a:t>and Policy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06208"/>
          </a:xfrm>
        </p:spPr>
        <p:txBody>
          <a:bodyPr/>
          <a:lstStyle/>
          <a:p>
            <a:r>
              <a:rPr lang="en-US" b="1" dirty="0" smtClean="0"/>
              <a:t>Shield Laws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Exist in 39 states and D.C.</a:t>
            </a:r>
          </a:p>
          <a:p>
            <a:r>
              <a:rPr lang="en-US" b="1" dirty="0" smtClean="0"/>
              <a:t>All other states except Wyoming have appellate case law supporting journalists’ limited right to conceal sources</a:t>
            </a:r>
          </a:p>
          <a:p>
            <a:r>
              <a:rPr lang="en-US" b="1" dirty="0" smtClean="0"/>
              <a:t>No federal shield law</a:t>
            </a:r>
          </a:p>
          <a:p>
            <a:r>
              <a:rPr lang="en-US" b="1" dirty="0" smtClean="0"/>
              <a:t>Supreme Court has said the First Amendment does not create a right to conceal sources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423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78597"/>
          </a:xfrm>
        </p:spPr>
        <p:txBody>
          <a:bodyPr/>
          <a:lstStyle/>
          <a:p>
            <a:r>
              <a:rPr lang="en-US" b="1" dirty="0" smtClean="0"/>
              <a:t>Shield Laws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9523"/>
            <a:ext cx="8229600" cy="438664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The problem: state shield laws do not protect journalists from subpoenas for phone records and other data</a:t>
            </a:r>
          </a:p>
          <a:p>
            <a:r>
              <a:rPr lang="en-US" b="1" dirty="0" smtClean="0"/>
              <a:t>Proposed federal shield laws would have done so, but never passed</a:t>
            </a:r>
          </a:p>
          <a:p>
            <a:r>
              <a:rPr lang="en-US" b="1" dirty="0" smtClean="0"/>
              <a:t>Federal appellate courts have said journalists do not have a right to challenge subpoenas to phone companies for call records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53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Illustration of the Problem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James Risen case</a:t>
            </a:r>
          </a:p>
          <a:p>
            <a:pPr lvl="1"/>
            <a:r>
              <a:rPr lang="en-US" b="1" dirty="0" err="1" smtClean="0"/>
              <a:t>Risen’s</a:t>
            </a:r>
            <a:r>
              <a:rPr lang="en-US" b="1" dirty="0" smtClean="0"/>
              <a:t> book revealed botched intelligence op.</a:t>
            </a:r>
          </a:p>
          <a:p>
            <a:pPr lvl="1"/>
            <a:r>
              <a:rPr lang="en-US" b="1" dirty="0" smtClean="0"/>
              <a:t>Alleged source (Jeffrey Sterling) was indicted based on phone and e-mail records</a:t>
            </a:r>
          </a:p>
          <a:p>
            <a:pPr lvl="2"/>
            <a:r>
              <a:rPr lang="en-US" b="1" dirty="0" smtClean="0"/>
              <a:t>For disclosing classified material</a:t>
            </a:r>
          </a:p>
          <a:p>
            <a:pPr lvl="1"/>
            <a:r>
              <a:rPr lang="en-US" b="1" dirty="0" smtClean="0"/>
              <a:t>Risen refused to testify against Sterling</a:t>
            </a:r>
          </a:p>
          <a:p>
            <a:pPr lvl="1"/>
            <a:r>
              <a:rPr lang="en-US" b="1" dirty="0" smtClean="0"/>
              <a:t>Sterling was convicted anyway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68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Lessons for Journalists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If source wants to provide sensitive data:</a:t>
            </a:r>
          </a:p>
          <a:p>
            <a:pPr lvl="1"/>
            <a:r>
              <a:rPr lang="en-US" b="1" dirty="0" smtClean="0"/>
              <a:t>Use a secure “drop box” online</a:t>
            </a:r>
          </a:p>
          <a:p>
            <a:pPr lvl="1"/>
            <a:r>
              <a:rPr lang="en-US" b="1" dirty="0" smtClean="0"/>
              <a:t>Use “burner” phones, encrypted e-mail, TOR or  similar technology</a:t>
            </a:r>
          </a:p>
          <a:p>
            <a:pPr lvl="1"/>
            <a:r>
              <a:rPr lang="en-US" b="1" dirty="0" smtClean="0"/>
              <a:t>Or, go “old school” and only meet in secluded places (but watch for cameras!)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72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49" y="0"/>
            <a:ext cx="9005951" cy="2305559"/>
          </a:xfrm>
        </p:spPr>
        <p:txBody>
          <a:bodyPr>
            <a:noAutofit/>
          </a:bodyPr>
          <a:lstStyle/>
          <a:p>
            <a:r>
              <a:rPr lang="en-US" sz="5400" b="1" dirty="0" err="1" smtClean="0"/>
              <a:t>Cybersecurity</a:t>
            </a:r>
            <a:r>
              <a:rPr lang="en-US" sz="5400" b="1" dirty="0" smtClean="0"/>
              <a:t> for Journalists</a:t>
            </a:r>
            <a:br>
              <a:rPr lang="en-US" sz="5400" b="1" dirty="0" smtClean="0"/>
            </a:br>
            <a:r>
              <a:rPr lang="en-US" sz="5400" b="1" dirty="0" smtClean="0"/>
              <a:t>(and Everyone!)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927" y="2305559"/>
            <a:ext cx="8559018" cy="4293584"/>
          </a:xfrm>
        </p:spPr>
        <p:txBody>
          <a:bodyPr>
            <a:normAutofit fontScale="25000" lnSpcReduction="20000"/>
          </a:bodyPr>
          <a:lstStyle/>
          <a:p>
            <a:endParaRPr lang="en-US" sz="3000" dirty="0" smtClean="0"/>
          </a:p>
          <a:p>
            <a:r>
              <a:rPr lang="en-US" sz="7000" b="1" dirty="0" smtClean="0"/>
              <a:t>Moderator: Joe </a:t>
            </a:r>
            <a:r>
              <a:rPr lang="en-US" sz="7000" b="1" dirty="0" err="1" smtClean="0"/>
              <a:t>Tomain</a:t>
            </a:r>
            <a:r>
              <a:rPr lang="en-US" sz="7000" b="1" dirty="0" smtClean="0"/>
              <a:t>, Maurer School of Law</a:t>
            </a:r>
          </a:p>
          <a:p>
            <a:r>
              <a:rPr lang="en-US" sz="7000" b="1" dirty="0" smtClean="0"/>
              <a:t>Nate Cardozo, Electronic Frontier Foundation</a:t>
            </a:r>
          </a:p>
          <a:p>
            <a:r>
              <a:rPr lang="en-US" sz="7000" b="1" dirty="0" smtClean="0"/>
              <a:t>Anthony Fargo, Media School</a:t>
            </a:r>
          </a:p>
          <a:p>
            <a:r>
              <a:rPr lang="en-US" sz="7000" b="1" dirty="0" smtClean="0"/>
              <a:t>Marisa Kwiatkowski, Indianapolis Star</a:t>
            </a:r>
          </a:p>
          <a:p>
            <a:r>
              <a:rPr lang="en-US" sz="7000" b="1" dirty="0" smtClean="0"/>
              <a:t>Susan Sons, Center for Applied </a:t>
            </a:r>
            <a:r>
              <a:rPr lang="en-US" sz="7000" b="1" dirty="0" err="1" smtClean="0"/>
              <a:t>Cybersecurity</a:t>
            </a:r>
            <a:r>
              <a:rPr lang="en-US" sz="7000" b="1" dirty="0" smtClean="0"/>
              <a:t> Research</a:t>
            </a:r>
          </a:p>
          <a:p>
            <a:endParaRPr lang="en-US" sz="2800" dirty="0" smtClean="0"/>
          </a:p>
          <a:p>
            <a:r>
              <a:rPr lang="en-US" sz="8000" u="sng" dirty="0" smtClean="0"/>
              <a:t>Sponsors</a:t>
            </a:r>
          </a:p>
          <a:p>
            <a:r>
              <a:rPr lang="en-US" sz="8000" dirty="0" smtClean="0"/>
              <a:t>The Media School  *  Maurer School of Law   </a:t>
            </a:r>
          </a:p>
          <a:p>
            <a:r>
              <a:rPr lang="en-US" sz="8000" dirty="0" smtClean="0"/>
              <a:t> Center for Applied </a:t>
            </a:r>
            <a:r>
              <a:rPr lang="en-US" sz="8000" dirty="0" err="1" smtClean="0"/>
              <a:t>Cybersecurity</a:t>
            </a:r>
            <a:r>
              <a:rPr lang="en-US" sz="8000" dirty="0" smtClean="0"/>
              <a:t> Research</a:t>
            </a:r>
          </a:p>
          <a:p>
            <a:r>
              <a:rPr lang="en-US" sz="8000" dirty="0" smtClean="0"/>
              <a:t>   Center for International Media Law and Policy Studies</a:t>
            </a:r>
            <a:endParaRPr lang="en-US" sz="80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5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68884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Cybersecurity</a:t>
            </a:r>
            <a:r>
              <a:rPr lang="en-US" b="1" dirty="0" smtClean="0"/>
              <a:t> for Journalists</a:t>
            </a:r>
            <a:br>
              <a:rPr lang="en-US" b="1" dirty="0" smtClean="0"/>
            </a:br>
            <a:r>
              <a:rPr lang="en-US" b="1" dirty="0" smtClean="0"/>
              <a:t>(And Everyone!)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7867"/>
            <a:ext cx="8229600" cy="3558296"/>
          </a:xfrm>
        </p:spPr>
        <p:txBody>
          <a:bodyPr/>
          <a:lstStyle/>
          <a:p>
            <a:pPr algn="ctr"/>
            <a:r>
              <a:rPr lang="en-US" b="1" dirty="0" smtClean="0"/>
              <a:t>Susan Sons</a:t>
            </a:r>
          </a:p>
          <a:p>
            <a:pPr algn="ctr"/>
            <a:r>
              <a:rPr lang="en-US" b="1" dirty="0" smtClean="0"/>
              <a:t>Senior Systems Analyst</a:t>
            </a:r>
          </a:p>
          <a:p>
            <a:pPr algn="ctr"/>
            <a:r>
              <a:rPr lang="en-US" b="1" dirty="0" smtClean="0"/>
              <a:t>Center for Applied </a:t>
            </a:r>
            <a:r>
              <a:rPr lang="en-US" b="1" dirty="0" err="1" smtClean="0"/>
              <a:t>Cybersecurity</a:t>
            </a:r>
            <a:r>
              <a:rPr lang="en-US" b="1" dirty="0" smtClean="0"/>
              <a:t> Research</a:t>
            </a:r>
          </a:p>
          <a:p>
            <a:pPr algn="ctr"/>
            <a:r>
              <a:rPr lang="en-US" b="1" dirty="0" smtClean="0"/>
              <a:t>Indiana University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71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49" y="0"/>
            <a:ext cx="9005951" cy="2305559"/>
          </a:xfrm>
        </p:spPr>
        <p:txBody>
          <a:bodyPr>
            <a:noAutofit/>
          </a:bodyPr>
          <a:lstStyle/>
          <a:p>
            <a:r>
              <a:rPr lang="en-US" sz="5400" b="1" dirty="0" err="1" smtClean="0"/>
              <a:t>Cybersecurity</a:t>
            </a:r>
            <a:r>
              <a:rPr lang="en-US" sz="5400" b="1" dirty="0" smtClean="0"/>
              <a:t> for Journalists</a:t>
            </a:r>
            <a:br>
              <a:rPr lang="en-US" sz="5400" b="1" dirty="0" smtClean="0"/>
            </a:br>
            <a:r>
              <a:rPr lang="en-US" sz="5400" b="1" dirty="0" smtClean="0"/>
              <a:t>(and Everyone!)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927" y="2305559"/>
            <a:ext cx="8559018" cy="4293584"/>
          </a:xfrm>
        </p:spPr>
        <p:txBody>
          <a:bodyPr>
            <a:normAutofit fontScale="25000" lnSpcReduction="20000"/>
          </a:bodyPr>
          <a:lstStyle/>
          <a:p>
            <a:endParaRPr lang="en-US" sz="3000" dirty="0" smtClean="0"/>
          </a:p>
          <a:p>
            <a:r>
              <a:rPr lang="en-US" sz="7000" b="1" dirty="0" smtClean="0"/>
              <a:t>Moderator: Joe </a:t>
            </a:r>
            <a:r>
              <a:rPr lang="en-US" sz="7000" b="1" dirty="0" err="1" smtClean="0"/>
              <a:t>Tomain</a:t>
            </a:r>
            <a:r>
              <a:rPr lang="en-US" sz="7000" b="1" dirty="0" smtClean="0"/>
              <a:t>, Maurer School of Law</a:t>
            </a:r>
          </a:p>
          <a:p>
            <a:r>
              <a:rPr lang="en-US" sz="7000" b="1" dirty="0" smtClean="0"/>
              <a:t>Nate Cardozo, Electronic Frontier Foundation</a:t>
            </a:r>
          </a:p>
          <a:p>
            <a:r>
              <a:rPr lang="en-US" sz="7000" b="1" dirty="0" smtClean="0"/>
              <a:t>Anthony Fargo, Media School</a:t>
            </a:r>
          </a:p>
          <a:p>
            <a:r>
              <a:rPr lang="en-US" sz="7000" b="1" dirty="0" smtClean="0"/>
              <a:t>Marisa Kwiatkowski, Indianapolis Star</a:t>
            </a:r>
          </a:p>
          <a:p>
            <a:r>
              <a:rPr lang="en-US" sz="7000" b="1" dirty="0" smtClean="0"/>
              <a:t>Susan Sons, Center for Applied </a:t>
            </a:r>
            <a:r>
              <a:rPr lang="en-US" sz="7000" b="1" dirty="0" err="1" smtClean="0"/>
              <a:t>Cybersecurity</a:t>
            </a:r>
            <a:r>
              <a:rPr lang="en-US" sz="7000" b="1" dirty="0" smtClean="0"/>
              <a:t> Research</a:t>
            </a:r>
          </a:p>
          <a:p>
            <a:endParaRPr lang="en-US" sz="2800" dirty="0" smtClean="0"/>
          </a:p>
          <a:p>
            <a:r>
              <a:rPr lang="en-US" sz="8000" u="sng" dirty="0" smtClean="0"/>
              <a:t>Sponsors</a:t>
            </a:r>
          </a:p>
          <a:p>
            <a:r>
              <a:rPr lang="en-US" sz="8000" dirty="0" smtClean="0"/>
              <a:t>The Media School  *  Maurer School of Law   </a:t>
            </a:r>
          </a:p>
          <a:p>
            <a:r>
              <a:rPr lang="en-US" sz="8000" dirty="0" smtClean="0"/>
              <a:t> Center for Applied </a:t>
            </a:r>
            <a:r>
              <a:rPr lang="en-US" sz="8000" dirty="0" err="1" smtClean="0"/>
              <a:t>Cybersecurity</a:t>
            </a:r>
            <a:r>
              <a:rPr lang="en-US" sz="8000" dirty="0" smtClean="0"/>
              <a:t> Research</a:t>
            </a:r>
          </a:p>
          <a:p>
            <a:r>
              <a:rPr lang="en-US" sz="8000" dirty="0" smtClean="0"/>
              <a:t>   Center for International Media Law and Policy Studies</a:t>
            </a:r>
            <a:endParaRPr lang="en-US" sz="80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5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61366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Cybersecurity</a:t>
            </a:r>
            <a:r>
              <a:rPr lang="en-US" b="1" dirty="0" smtClean="0"/>
              <a:t> for Journalists</a:t>
            </a:r>
            <a:br>
              <a:rPr lang="en-US" b="1" dirty="0" smtClean="0"/>
            </a:br>
            <a:r>
              <a:rPr lang="en-US" b="1" dirty="0" smtClean="0"/>
              <a:t>(and Everyone!)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5558"/>
            <a:ext cx="8229600" cy="3820605"/>
          </a:xfrm>
        </p:spPr>
        <p:txBody>
          <a:bodyPr/>
          <a:lstStyle/>
          <a:p>
            <a:pPr algn="ctr"/>
            <a:r>
              <a:rPr lang="en-US" b="1" dirty="0" smtClean="0"/>
              <a:t>Nate Cardozo</a:t>
            </a:r>
          </a:p>
          <a:p>
            <a:pPr algn="ctr"/>
            <a:r>
              <a:rPr lang="en-US" b="1" dirty="0" smtClean="0"/>
              <a:t>Senior Staff Attorney</a:t>
            </a:r>
          </a:p>
          <a:p>
            <a:pPr algn="ctr"/>
            <a:r>
              <a:rPr lang="en-US" b="1" dirty="0" smtClean="0"/>
              <a:t>Electronic Frontier Foundation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47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763" y="1091029"/>
            <a:ext cx="6858000" cy="60742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Panelists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397" y="1876153"/>
            <a:ext cx="8802733" cy="3884567"/>
          </a:xfrm>
        </p:spPr>
        <p:txBody>
          <a:bodyPr>
            <a:noAutofit/>
          </a:bodyPr>
          <a:lstStyle/>
          <a:p>
            <a:pPr marL="295275" indent="-295275" algn="l">
              <a:buFont typeface="Wingdings" panose="05000000000000000000" pitchFamily="2" charset="2"/>
              <a:buChar char="§"/>
            </a:pPr>
            <a:endParaRPr lang="en-US" sz="600" b="1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b="1" dirty="0">
                <a:solidFill>
                  <a:schemeClr val="bg1"/>
                </a:solidFill>
              </a:rPr>
              <a:t>Nate Cardozo</a:t>
            </a:r>
            <a:r>
              <a:rPr lang="en-US" sz="2850" dirty="0">
                <a:solidFill>
                  <a:schemeClr val="bg1"/>
                </a:solidFill>
              </a:rPr>
              <a:t> </a:t>
            </a:r>
          </a:p>
          <a:p>
            <a:pPr marL="685800" lvl="1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dirty="0">
                <a:solidFill>
                  <a:schemeClr val="bg1"/>
                </a:solidFill>
              </a:rPr>
              <a:t>Electronic Frontier Foundation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6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b="1" dirty="0">
                <a:solidFill>
                  <a:schemeClr val="bg1"/>
                </a:solidFill>
              </a:rPr>
              <a:t>Anthony L. Fargo</a:t>
            </a:r>
            <a:endParaRPr lang="en-US" sz="2850" dirty="0">
              <a:solidFill>
                <a:schemeClr val="bg1"/>
              </a:solidFill>
            </a:endParaRPr>
          </a:p>
          <a:p>
            <a:pPr marL="685800" lvl="1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dirty="0">
                <a:solidFill>
                  <a:schemeClr val="bg1"/>
                </a:solidFill>
              </a:rPr>
              <a:t>IU Center for International Media Law and Policy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6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b="1" dirty="0">
                <a:solidFill>
                  <a:schemeClr val="bg1"/>
                </a:solidFill>
              </a:rPr>
              <a:t>Marisa Kwiatkowski</a:t>
            </a:r>
            <a:endParaRPr lang="en-US" sz="2850" dirty="0">
              <a:solidFill>
                <a:schemeClr val="bg1"/>
              </a:solidFill>
            </a:endParaRPr>
          </a:p>
          <a:p>
            <a:pPr marL="685800" lvl="1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dirty="0">
                <a:solidFill>
                  <a:schemeClr val="bg1"/>
                </a:solidFill>
              </a:rPr>
              <a:t>Indianapolis Star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6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b="1" dirty="0">
                <a:solidFill>
                  <a:schemeClr val="bg1"/>
                </a:solidFill>
              </a:rPr>
              <a:t>Susan Sons</a:t>
            </a:r>
            <a:endParaRPr lang="en-US" sz="2850" dirty="0">
              <a:solidFill>
                <a:schemeClr val="bg1"/>
              </a:solidFill>
            </a:endParaRPr>
          </a:p>
          <a:p>
            <a:pPr marL="685800" lvl="1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50" dirty="0">
                <a:solidFill>
                  <a:schemeClr val="bg1"/>
                </a:solidFill>
              </a:rPr>
              <a:t>IU Center for Applied Cybersecurity Research </a:t>
            </a:r>
          </a:p>
        </p:txBody>
      </p:sp>
    </p:spTree>
    <p:extLst>
      <p:ext uri="{BB962C8B-B14F-4D97-AF65-F5344CB8AC3E}">
        <p14:creationId xmlns:p14="http://schemas.microsoft.com/office/powerpoint/2010/main" val="15877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49" y="0"/>
            <a:ext cx="9005951" cy="2305559"/>
          </a:xfrm>
        </p:spPr>
        <p:txBody>
          <a:bodyPr>
            <a:noAutofit/>
          </a:bodyPr>
          <a:lstStyle/>
          <a:p>
            <a:r>
              <a:rPr lang="en-US" sz="5400" b="1" dirty="0" err="1" smtClean="0"/>
              <a:t>Cybersecurity</a:t>
            </a:r>
            <a:r>
              <a:rPr lang="en-US" sz="5400" b="1" dirty="0" smtClean="0"/>
              <a:t> for Journalists</a:t>
            </a:r>
            <a:br>
              <a:rPr lang="en-US" sz="5400" b="1" dirty="0" smtClean="0"/>
            </a:br>
            <a:r>
              <a:rPr lang="en-US" sz="5400" b="1" dirty="0" smtClean="0"/>
              <a:t>(and Everyone!)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927" y="2305559"/>
            <a:ext cx="8559018" cy="4293584"/>
          </a:xfrm>
        </p:spPr>
        <p:txBody>
          <a:bodyPr>
            <a:normAutofit fontScale="25000" lnSpcReduction="20000"/>
          </a:bodyPr>
          <a:lstStyle/>
          <a:p>
            <a:endParaRPr lang="en-US" sz="3000" dirty="0" smtClean="0"/>
          </a:p>
          <a:p>
            <a:r>
              <a:rPr lang="en-US" sz="7000" b="1" dirty="0" smtClean="0"/>
              <a:t>Moderator: Joe </a:t>
            </a:r>
            <a:r>
              <a:rPr lang="en-US" sz="7000" b="1" dirty="0" err="1" smtClean="0"/>
              <a:t>Tomain</a:t>
            </a:r>
            <a:r>
              <a:rPr lang="en-US" sz="7000" b="1" dirty="0" smtClean="0"/>
              <a:t>, Maurer School of Law</a:t>
            </a:r>
          </a:p>
          <a:p>
            <a:r>
              <a:rPr lang="en-US" sz="7000" b="1" dirty="0" smtClean="0"/>
              <a:t>Nate Cardozo, Electronic Frontier Foundation</a:t>
            </a:r>
          </a:p>
          <a:p>
            <a:r>
              <a:rPr lang="en-US" sz="7000" b="1" dirty="0" smtClean="0"/>
              <a:t>Anthony Fargo, Media School</a:t>
            </a:r>
          </a:p>
          <a:p>
            <a:r>
              <a:rPr lang="en-US" sz="7000" b="1" dirty="0" smtClean="0"/>
              <a:t>Marisa Kwiatkowski, Indianapolis Star</a:t>
            </a:r>
          </a:p>
          <a:p>
            <a:r>
              <a:rPr lang="en-US" sz="7000" b="1" dirty="0" smtClean="0"/>
              <a:t>Susan Sons, Center for Applied </a:t>
            </a:r>
            <a:r>
              <a:rPr lang="en-US" sz="7000" b="1" dirty="0" err="1" smtClean="0"/>
              <a:t>Cybersecurity</a:t>
            </a:r>
            <a:r>
              <a:rPr lang="en-US" sz="7000" b="1" dirty="0" smtClean="0"/>
              <a:t> Research</a:t>
            </a:r>
          </a:p>
          <a:p>
            <a:endParaRPr lang="en-US" sz="2800" dirty="0" smtClean="0"/>
          </a:p>
          <a:p>
            <a:r>
              <a:rPr lang="en-US" sz="8000" u="sng" dirty="0" smtClean="0"/>
              <a:t>Sponsors</a:t>
            </a:r>
          </a:p>
          <a:p>
            <a:r>
              <a:rPr lang="en-US" sz="8000" dirty="0" smtClean="0"/>
              <a:t>The Media School  *  Maurer School of Law   </a:t>
            </a:r>
          </a:p>
          <a:p>
            <a:r>
              <a:rPr lang="en-US" sz="8000" dirty="0" smtClean="0"/>
              <a:t> Center for Applied </a:t>
            </a:r>
            <a:r>
              <a:rPr lang="en-US" sz="8000" dirty="0" err="1" smtClean="0"/>
              <a:t>Cybersecurity</a:t>
            </a:r>
            <a:r>
              <a:rPr lang="en-US" sz="8000" dirty="0" smtClean="0"/>
              <a:t> Research</a:t>
            </a:r>
          </a:p>
          <a:p>
            <a:r>
              <a:rPr lang="en-US" sz="8000" dirty="0" smtClean="0"/>
              <a:t>   Center for International Media Law and Policy Studies</a:t>
            </a:r>
            <a:endParaRPr lang="en-US" sz="80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5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71030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Cybersecurity</a:t>
            </a:r>
            <a:r>
              <a:rPr lang="en-US" b="1" dirty="0" smtClean="0"/>
              <a:t> for Journalists</a:t>
            </a:r>
            <a:br>
              <a:rPr lang="en-US" b="1" dirty="0" smtClean="0"/>
            </a:br>
            <a:r>
              <a:rPr lang="en-US" b="1" dirty="0" smtClean="0"/>
              <a:t>(and Everyone!)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256"/>
            <a:ext cx="8229600" cy="3585907"/>
          </a:xfrm>
        </p:spPr>
        <p:txBody>
          <a:bodyPr/>
          <a:lstStyle/>
          <a:p>
            <a:pPr algn="ctr"/>
            <a:r>
              <a:rPr lang="en-US" b="1" dirty="0" smtClean="0"/>
              <a:t>Marisa Kwiatkowski</a:t>
            </a:r>
          </a:p>
          <a:p>
            <a:pPr algn="ctr"/>
            <a:r>
              <a:rPr lang="en-US" b="1" dirty="0" smtClean="0"/>
              <a:t>Investigative journalist</a:t>
            </a:r>
          </a:p>
          <a:p>
            <a:pPr algn="ctr"/>
            <a:r>
              <a:rPr lang="en-US" b="1" dirty="0" smtClean="0"/>
              <a:t>Indianapolis Star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44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287597"/>
            <a:ext cx="6858000" cy="124020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Practical tips for cybersecurity: A journalist’s perspective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534673" cy="50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5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93" y="1"/>
            <a:ext cx="3209057" cy="3213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3" y="3203601"/>
            <a:ext cx="3985046" cy="3644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" y="0"/>
            <a:ext cx="3604050" cy="32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" y="3038476"/>
            <a:ext cx="3814763" cy="381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50" y="0"/>
            <a:ext cx="219456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4" y="3190937"/>
            <a:ext cx="21945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6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9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1797050"/>
            <a:ext cx="2143125" cy="2857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14413" y="4848226"/>
            <a:ext cx="2143125" cy="1325563"/>
          </a:xfrm>
        </p:spPr>
        <p:txBody>
          <a:bodyPr/>
          <a:lstStyle/>
          <a:p>
            <a:pPr algn="ctr"/>
            <a:r>
              <a:rPr lang="en-US" b="1" dirty="0" smtClean="0"/>
              <a:t>Signal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708150"/>
            <a:ext cx="3303309" cy="2946400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4667250" y="4848226"/>
            <a:ext cx="33033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Browser Security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7459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774700"/>
            <a:ext cx="3752850" cy="498156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9612" y="1333499"/>
            <a:ext cx="4033838" cy="1058862"/>
          </a:xfrm>
        </p:spPr>
        <p:txBody>
          <a:bodyPr anchor="t">
            <a:noAutofit/>
          </a:bodyPr>
          <a:lstStyle/>
          <a:p>
            <a:r>
              <a:rPr lang="en-US" sz="8000" b="1" u="sng" dirty="0" smtClean="0"/>
              <a:t>Rule No. 1</a:t>
            </a:r>
            <a:endParaRPr lang="en-US" sz="8000" b="1" u="sn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9612" y="2832100"/>
            <a:ext cx="4033838" cy="3283842"/>
          </a:xfrm>
        </p:spPr>
        <p:txBody>
          <a:bodyPr>
            <a:normAutofit fontScale="70000" lnSpcReduction="20000"/>
          </a:bodyPr>
          <a:lstStyle/>
          <a:p>
            <a:r>
              <a:rPr lang="en-US" sz="6000" dirty="0" smtClean="0"/>
              <a:t>There’s nothing to hack if there’s nothing to find.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70745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709612" y="1333499"/>
            <a:ext cx="4033838" cy="10588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u="sng" dirty="0" smtClean="0"/>
              <a:t>Rule No. 2</a:t>
            </a:r>
            <a:endParaRPr lang="en-US" sz="6600" b="1" u="sng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709612" y="2678313"/>
            <a:ext cx="4033838" cy="36171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/>
              <a:t>Give the public enough detail.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1333500"/>
            <a:ext cx="3814764" cy="339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97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55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92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4692"/>
            <a:ext cx="6858000" cy="1790700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4113"/>
            <a:ext cx="6858000" cy="1413272"/>
          </a:xfrm>
        </p:spPr>
        <p:txBody>
          <a:bodyPr>
            <a:noAutofit/>
          </a:bodyPr>
          <a:lstStyle/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Picture 5" descr="How easy is it to securely leak information to some of America’s top news organizations? This easy » Nieman Journalism Lab - Mozilla Firefox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" y="857250"/>
            <a:ext cx="9085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709612" y="1333499"/>
            <a:ext cx="4033838" cy="10588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u="sng" dirty="0" smtClean="0"/>
              <a:t>Rule No. 3</a:t>
            </a:r>
            <a:endParaRPr lang="en-US" sz="6600" b="1" u="sng" dirty="0"/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709612" y="2719730"/>
            <a:ext cx="3814763" cy="303653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/>
              <a:t>Don’t connect on social media — at least not right away.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1549399"/>
            <a:ext cx="42005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4" y="-345144"/>
            <a:ext cx="7128313" cy="72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03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49" y="0"/>
            <a:ext cx="9005951" cy="2305559"/>
          </a:xfrm>
        </p:spPr>
        <p:txBody>
          <a:bodyPr>
            <a:noAutofit/>
          </a:bodyPr>
          <a:lstStyle/>
          <a:p>
            <a:r>
              <a:rPr lang="en-US" sz="5400" b="1" dirty="0" err="1" smtClean="0"/>
              <a:t>Cybersecurity</a:t>
            </a:r>
            <a:r>
              <a:rPr lang="en-US" sz="5400" b="1" dirty="0" smtClean="0"/>
              <a:t> for Journalists</a:t>
            </a:r>
            <a:br>
              <a:rPr lang="en-US" sz="5400" b="1" dirty="0" smtClean="0"/>
            </a:br>
            <a:r>
              <a:rPr lang="en-US" sz="5400" b="1" dirty="0" smtClean="0"/>
              <a:t>(and Everyone!)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927" y="2305559"/>
            <a:ext cx="8559018" cy="4293584"/>
          </a:xfrm>
        </p:spPr>
        <p:txBody>
          <a:bodyPr>
            <a:normAutofit fontScale="25000" lnSpcReduction="20000"/>
          </a:bodyPr>
          <a:lstStyle/>
          <a:p>
            <a:endParaRPr lang="en-US" sz="3000" dirty="0" smtClean="0"/>
          </a:p>
          <a:p>
            <a:r>
              <a:rPr lang="en-US" sz="7000" b="1" dirty="0" smtClean="0"/>
              <a:t>Moderator: Joe </a:t>
            </a:r>
            <a:r>
              <a:rPr lang="en-US" sz="7000" b="1" dirty="0" err="1" smtClean="0"/>
              <a:t>Tomain</a:t>
            </a:r>
            <a:r>
              <a:rPr lang="en-US" sz="7000" b="1" dirty="0" smtClean="0"/>
              <a:t>, Maurer School of Law</a:t>
            </a:r>
          </a:p>
          <a:p>
            <a:r>
              <a:rPr lang="en-US" sz="7000" b="1" dirty="0" smtClean="0"/>
              <a:t>Nate Cardozo, Electronic Frontier Foundation</a:t>
            </a:r>
          </a:p>
          <a:p>
            <a:r>
              <a:rPr lang="en-US" sz="7000" b="1" dirty="0" smtClean="0"/>
              <a:t>Anthony Fargo, Media School</a:t>
            </a:r>
          </a:p>
          <a:p>
            <a:r>
              <a:rPr lang="en-US" sz="7000" b="1" dirty="0" smtClean="0"/>
              <a:t>Marisa Kwiatkowski, Indianapolis Star</a:t>
            </a:r>
          </a:p>
          <a:p>
            <a:r>
              <a:rPr lang="en-US" sz="7000" b="1" dirty="0" smtClean="0"/>
              <a:t>Susan Sons, Center for Applied </a:t>
            </a:r>
            <a:r>
              <a:rPr lang="en-US" sz="7000" b="1" dirty="0" err="1" smtClean="0"/>
              <a:t>Cybersecurity</a:t>
            </a:r>
            <a:r>
              <a:rPr lang="en-US" sz="7000" b="1" dirty="0" smtClean="0"/>
              <a:t> Research</a:t>
            </a:r>
          </a:p>
          <a:p>
            <a:endParaRPr lang="en-US" sz="2800" dirty="0" smtClean="0"/>
          </a:p>
          <a:p>
            <a:r>
              <a:rPr lang="en-US" sz="8000" u="sng" dirty="0" smtClean="0"/>
              <a:t>Sponsors</a:t>
            </a:r>
          </a:p>
          <a:p>
            <a:r>
              <a:rPr lang="en-US" sz="8000" dirty="0" smtClean="0"/>
              <a:t>The Media School  *  Maurer School of Law   </a:t>
            </a:r>
          </a:p>
          <a:p>
            <a:r>
              <a:rPr lang="en-US" sz="8000" dirty="0" smtClean="0"/>
              <a:t> Center for Applied </a:t>
            </a:r>
            <a:r>
              <a:rPr lang="en-US" sz="8000" dirty="0" err="1" smtClean="0"/>
              <a:t>Cybersecurity</a:t>
            </a:r>
            <a:r>
              <a:rPr lang="en-US" sz="8000" dirty="0" smtClean="0"/>
              <a:t> Research</a:t>
            </a:r>
          </a:p>
          <a:p>
            <a:r>
              <a:rPr lang="en-US" sz="8000" dirty="0" smtClean="0"/>
              <a:t>   Center for International Media Law and Policy Studies</a:t>
            </a:r>
            <a:endParaRPr lang="en-US" sz="80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49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4693"/>
            <a:ext cx="6858000" cy="68027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R</a:t>
            </a:r>
            <a:r>
              <a:rPr lang="en-US" b="1" cap="none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esources</a:t>
            </a:r>
            <a:endParaRPr lang="en-US" b="1" dirty="0">
              <a:solidFill>
                <a:schemeClr val="bg1">
                  <a:lumMod val="10000"/>
                  <a:lumOff val="9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11" y="2173245"/>
            <a:ext cx="8044249" cy="3660689"/>
          </a:xfrm>
        </p:spPr>
        <p:txBody>
          <a:bodyPr>
            <a:noAutofit/>
          </a:bodyPr>
          <a:lstStyle/>
          <a:p>
            <a:pPr lvl="1" algn="l"/>
            <a:endParaRPr lang="en-US" sz="2700" b="1" dirty="0">
              <a:solidFill>
                <a:schemeClr val="bg1"/>
              </a:solidFill>
              <a:hlinkClick r:id="rId5"/>
            </a:endParaRPr>
          </a:p>
          <a:p>
            <a:pPr lvl="1" algn="l"/>
            <a:r>
              <a:rPr lang="en-US" sz="2700" b="1" dirty="0">
                <a:solidFill>
                  <a:srgbClr val="FFFFFF"/>
                </a:solidFill>
                <a:hlinkClick r:id="rId5"/>
              </a:rPr>
              <a:t>http://security.engineering/talks/journalists2017/</a:t>
            </a:r>
            <a:r>
              <a:rPr lang="en-US" sz="2700" b="1" dirty="0">
                <a:solidFill>
                  <a:srgbClr val="FFFFFF"/>
                </a:solidFill>
              </a:rPr>
              <a:t> 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700" b="1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Susan Sons’ – Cybersecurity Basics &amp; Strategies</a:t>
            </a:r>
          </a:p>
          <a:p>
            <a:pPr algn="l"/>
            <a:endParaRPr lang="en-US" sz="600" b="1" dirty="0">
              <a:solidFill>
                <a:schemeClr val="bg1">
                  <a:lumMod val="10000"/>
                  <a:lumOff val="9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  <a:latin typeface="Calibri" panose="020F0502020204030204" pitchFamily="34" charset="0"/>
              </a:rPr>
              <a:t>These slides</a:t>
            </a:r>
          </a:p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4692"/>
            <a:ext cx="6858000" cy="1790700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4113"/>
            <a:ext cx="6858000" cy="1413272"/>
          </a:xfrm>
        </p:spPr>
        <p:txBody>
          <a:bodyPr>
            <a:noAutofit/>
          </a:bodyPr>
          <a:lstStyle/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7" name="Picture 6" descr="How To Leak To ProPublica - ProPublica - Mozilla Firefox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" y="857250"/>
            <a:ext cx="9085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152" y="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51" y="305736"/>
            <a:ext cx="9040785" cy="17907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“If You See Something, Leak Something”</a:t>
            </a: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4113"/>
            <a:ext cx="6858000" cy="1413272"/>
          </a:xfrm>
        </p:spPr>
        <p:txBody>
          <a:bodyPr>
            <a:noAutofit/>
          </a:bodyPr>
          <a:lstStyle/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" y="2199458"/>
            <a:ext cx="9144000" cy="38012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84417" y="4991644"/>
            <a:ext cx="2076995" cy="460466"/>
          </a:xfrm>
          <a:prstGeom prst="ellipse">
            <a:avLst/>
          </a:prstGeom>
          <a:solidFill>
            <a:srgbClr val="F24099">
              <a:lumMod val="60000"/>
              <a:lumOff val="40000"/>
              <a:alpha val="57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4692"/>
            <a:ext cx="6858000" cy="1790700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4113"/>
            <a:ext cx="6858000" cy="1413272"/>
          </a:xfrm>
        </p:spPr>
        <p:txBody>
          <a:bodyPr>
            <a:noAutofit/>
          </a:bodyPr>
          <a:lstStyle/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Picture 5" descr="How to Run a Rogue Government Twitter Account With an Anonymous Email Address and a Burner Phone - Mozilla Firefox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" y="857250"/>
            <a:ext cx="9085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152" y="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51" y="305736"/>
            <a:ext cx="9040785" cy="1497306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</a:rPr>
              <a:t>“How to Protect Yourself from </a:t>
            </a:r>
            <a:b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Arial Black" panose="020B0A04020102020204" pitchFamily="34" charset="0"/>
              </a:rPr>
              <a:t>Government Surveillance”</a:t>
            </a:r>
            <a:endParaRPr lang="en-US" sz="4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4113"/>
            <a:ext cx="6858000" cy="1413272"/>
          </a:xfrm>
        </p:spPr>
        <p:txBody>
          <a:bodyPr>
            <a:noAutofit/>
          </a:bodyPr>
          <a:lstStyle/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1" y="2010750"/>
            <a:ext cx="7326443" cy="41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31569"/>
            <a:ext cx="6858000" cy="570809"/>
          </a:xfrm>
        </p:spPr>
        <p:txBody>
          <a:bodyPr>
            <a:normAutofit/>
          </a:bodyPr>
          <a:lstStyle/>
          <a:p>
            <a:r>
              <a:rPr lang="en-US" sz="3300" b="1" cap="none" dirty="0">
                <a:latin typeface="Arial Black" panose="020B0A04020102020204" pitchFamily="34" charset="0"/>
              </a:rPr>
              <a:t>https://securethe.news/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017" y="1836965"/>
            <a:ext cx="7935686" cy="3840480"/>
          </a:xfrm>
        </p:spPr>
        <p:txBody>
          <a:bodyPr>
            <a:noAutofit/>
          </a:bodyPr>
          <a:lstStyle/>
          <a:p>
            <a:pPr algn="l"/>
            <a:endParaRPr lang="en-US" sz="600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07" y="4734339"/>
            <a:ext cx="3079386" cy="94310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4" y="1785599"/>
            <a:ext cx="7308273" cy="28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 dpi="0" rotWithShape="1"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-10000" contrast="1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44692"/>
            <a:ext cx="6858000" cy="1790700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4113"/>
            <a:ext cx="6858000" cy="1413272"/>
          </a:xfrm>
        </p:spPr>
        <p:txBody>
          <a:bodyPr>
            <a:noAutofit/>
          </a:bodyPr>
          <a:lstStyle/>
          <a:p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7" name="Picture 6" descr="Surveillance Self-Defense | Tips, Tools and How-tos for Safer Online Communications - Mozilla Firefox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" y="857250"/>
            <a:ext cx="9085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5.xml><?xml version="1.0" encoding="utf-8"?>
<a:theme xmlns:a="http://schemas.openxmlformats.org/drawingml/2006/main" name="7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49</TotalTime>
  <Words>636</Words>
  <Application>Microsoft Office PowerPoint</Application>
  <PresentationFormat>On-screen Show (4:3)</PresentationFormat>
  <Paragraphs>138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Agency FB</vt:lpstr>
      <vt:lpstr>Arial</vt:lpstr>
      <vt:lpstr>Arial Black</vt:lpstr>
      <vt:lpstr>Calibri</vt:lpstr>
      <vt:lpstr>Calibri Light</vt:lpstr>
      <vt:lpstr>Corbel</vt:lpstr>
      <vt:lpstr>Wingdings</vt:lpstr>
      <vt:lpstr>Twilight</vt:lpstr>
      <vt:lpstr>Office Theme</vt:lpstr>
      <vt:lpstr>1_Office Theme</vt:lpstr>
      <vt:lpstr>5_Banded</vt:lpstr>
      <vt:lpstr>7_Banded</vt:lpstr>
      <vt:lpstr>Cybersecurity for Journalists (and Everyone!)</vt:lpstr>
      <vt:lpstr>Panelists</vt:lpstr>
      <vt:lpstr>PowerPoint Presentation</vt:lpstr>
      <vt:lpstr>PowerPoint Presentation</vt:lpstr>
      <vt:lpstr>“If You See Something, Leak Something”</vt:lpstr>
      <vt:lpstr>PowerPoint Presentation</vt:lpstr>
      <vt:lpstr>“How to Protect Yourself from  Government Surveillance”</vt:lpstr>
      <vt:lpstr>https://securethe.news/</vt:lpstr>
      <vt:lpstr>PowerPoint Presentation</vt:lpstr>
      <vt:lpstr>Resources</vt:lpstr>
      <vt:lpstr>Protecting Sources in the Digital Age</vt:lpstr>
      <vt:lpstr>Shield Laws</vt:lpstr>
      <vt:lpstr>Shield Laws</vt:lpstr>
      <vt:lpstr>Illustration of the Problem </vt:lpstr>
      <vt:lpstr>Lessons for Journalists</vt:lpstr>
      <vt:lpstr>Cybersecurity for Journalists (and Everyone!)</vt:lpstr>
      <vt:lpstr>Cybersecurity for Journalists (And Everyone!)</vt:lpstr>
      <vt:lpstr>Cybersecurity for Journalists (and Everyone!)</vt:lpstr>
      <vt:lpstr>Cybersecurity for Journalists (and Everyone!)</vt:lpstr>
      <vt:lpstr>Cybersecurity for Journalists (and Everyone!)</vt:lpstr>
      <vt:lpstr>Cybersecurity for Journalists (and Everyone!)</vt:lpstr>
      <vt:lpstr>PowerPoint Presentation</vt:lpstr>
      <vt:lpstr>PowerPoint Presentation</vt:lpstr>
      <vt:lpstr>PowerPoint Presentation</vt:lpstr>
      <vt:lpstr>Signal</vt:lpstr>
      <vt:lpstr>Rule No.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Cybersecurity for Journalists (and Everyone!)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for Journalists (and Everyone!)</dc:title>
  <dc:creator>Anthony Fargo</dc:creator>
  <cp:lastModifiedBy>Tomain, Joseph A</cp:lastModifiedBy>
  <cp:revision>12</cp:revision>
  <cp:lastPrinted>2017-02-23T21:02:34Z</cp:lastPrinted>
  <dcterms:created xsi:type="dcterms:W3CDTF">2017-02-21T17:31:47Z</dcterms:created>
  <dcterms:modified xsi:type="dcterms:W3CDTF">2017-02-23T21:04:12Z</dcterms:modified>
</cp:coreProperties>
</file>